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54406" autoAdjust="0"/>
    <p:restoredTop sz="90490" autoAdjust="0"/>
  </p:normalViewPr>
  <p:slideViewPr>
    <p:cSldViewPr>
      <p:cViewPr varScale="1">
        <p:scale>
          <a:sx n="44" d="100"/>
          <a:sy n="44" d="100"/>
        </p:scale>
        <p:origin x="-102" y="-12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-Arbeitsmappe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AT"/>
  <c:chart>
    <c:autoTitleDeleted val="1"/>
    <c:plotArea>
      <c:layout>
        <c:manualLayout>
          <c:layoutTarget val="inner"/>
          <c:xMode val="edge"/>
          <c:yMode val="edge"/>
          <c:x val="8.6651053864168631E-2"/>
          <c:y val="6.9264069264069264E-2"/>
          <c:w val="0.77634660421545654"/>
          <c:h val="0.78354978354978366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Bus</c:v>
                </c:pt>
              </c:strCache>
            </c:strRef>
          </c:tx>
          <c:spPr>
            <a:solidFill>
              <a:schemeClr val="accent1"/>
            </a:solidFill>
            <a:ln w="12699">
              <a:solidFill>
                <a:schemeClr val="tx1"/>
              </a:solidFill>
              <a:prstDash val="solid"/>
            </a:ln>
          </c:spPr>
          <c:cat>
            <c:numRef>
              <c:f>Sheet1!$B$1:$E$1</c:f>
              <c:numCache>
                <c:formatCode>General</c:formatCode>
                <c:ptCount val="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</c:numCache>
            </c:numRef>
          </c:cat>
          <c:val>
            <c:numRef>
              <c:f>Sheet1!$B$2:$E$2</c:f>
              <c:numCache>
                <c:formatCode>General</c:formatCode>
                <c:ptCount val="4"/>
                <c:pt idx="0">
                  <c:v>500</c:v>
                </c:pt>
                <c:pt idx="1">
                  <c:v>400</c:v>
                </c:pt>
                <c:pt idx="2">
                  <c:v>350</c:v>
                </c:pt>
                <c:pt idx="3">
                  <c:v>150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Schiff</c:v>
                </c:pt>
              </c:strCache>
            </c:strRef>
          </c:tx>
          <c:spPr>
            <a:solidFill>
              <a:schemeClr val="accent2"/>
            </a:solidFill>
            <a:ln w="12699">
              <a:solidFill>
                <a:schemeClr val="tx1"/>
              </a:solidFill>
              <a:prstDash val="solid"/>
            </a:ln>
          </c:spPr>
          <c:cat>
            <c:numRef>
              <c:f>Sheet1!$B$1:$E$1</c:f>
              <c:numCache>
                <c:formatCode>General</c:formatCode>
                <c:ptCount val="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</c:numCache>
            </c:numRef>
          </c:cat>
          <c:val>
            <c:numRef>
              <c:f>Sheet1!$B$3:$E$3</c:f>
              <c:numCache>
                <c:formatCode>General</c:formatCode>
                <c:ptCount val="4"/>
                <c:pt idx="0">
                  <c:v>450</c:v>
                </c:pt>
                <c:pt idx="1">
                  <c:v>500</c:v>
                </c:pt>
                <c:pt idx="2">
                  <c:v>250</c:v>
                </c:pt>
                <c:pt idx="3">
                  <c:v>50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Flug</c:v>
                </c:pt>
              </c:strCache>
            </c:strRef>
          </c:tx>
          <c:spPr>
            <a:solidFill>
              <a:schemeClr val="hlink"/>
            </a:solidFill>
            <a:ln w="12699">
              <a:solidFill>
                <a:schemeClr val="tx1"/>
              </a:solidFill>
              <a:prstDash val="solid"/>
            </a:ln>
          </c:spPr>
          <c:cat>
            <c:numRef>
              <c:f>Sheet1!$B$1:$E$1</c:f>
              <c:numCache>
                <c:formatCode>General</c:formatCode>
                <c:ptCount val="4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</c:numCache>
            </c:numRef>
          </c:cat>
          <c:val>
            <c:numRef>
              <c:f>Sheet1!$B$4:$E$4</c:f>
              <c:numCache>
                <c:formatCode>General</c:formatCode>
                <c:ptCount val="4"/>
                <c:pt idx="0">
                  <c:v>600</c:v>
                </c:pt>
                <c:pt idx="1">
                  <c:v>450</c:v>
                </c:pt>
                <c:pt idx="2">
                  <c:v>150</c:v>
                </c:pt>
                <c:pt idx="3">
                  <c:v>10</c:v>
                </c:pt>
              </c:numCache>
            </c:numRef>
          </c:val>
        </c:ser>
        <c:axId val="45584768"/>
        <c:axId val="45586304"/>
      </c:barChart>
      <c:catAx>
        <c:axId val="4558476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45586304"/>
        <c:crosses val="autoZero"/>
        <c:auto val="1"/>
        <c:lblAlgn val="ctr"/>
        <c:lblOffset val="100"/>
        <c:tickLblSkip val="1"/>
        <c:tickMarkSkip val="1"/>
      </c:catAx>
      <c:valAx>
        <c:axId val="45586304"/>
        <c:scaling>
          <c:orientation val="minMax"/>
        </c:scaling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45584768"/>
        <c:crosses val="autoZero"/>
        <c:crossBetween val="between"/>
      </c:valAx>
      <c:spPr>
        <a:noFill/>
        <a:ln w="12699">
          <a:solidFill>
            <a:schemeClr val="tx1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7470725995316179"/>
          <c:y val="0.34415584415584427"/>
          <c:w val="0.12060889929742387"/>
          <c:h val="0.2294372294372295"/>
        </c:manualLayout>
      </c:layout>
      <c:spPr>
        <a:solidFill>
          <a:schemeClr val="bg1"/>
        </a:solidFill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655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E37C7-D1E0-4146-A7C2-F1B52DC5E898}" type="datetimeFigureOut">
              <a:rPr lang="de-DE" smtClean="0"/>
              <a:pPr/>
              <a:t>17.11.2009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98494-87A4-4FE3-A2C4-B501C090E3CC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98494-87A4-4FE3-A2C4-B501C090E3CC}" type="slidenum">
              <a:rPr lang="de-AT" smtClean="0"/>
              <a:pPr/>
              <a:t>1</a:t>
            </a:fld>
            <a:endParaRPr lang="de-A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98494-87A4-4FE3-A2C4-B501C090E3CC}" type="slidenum">
              <a:rPr lang="de-AT" smtClean="0"/>
              <a:pPr/>
              <a:t>2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403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4403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AT"/>
          </a:p>
        </p:txBody>
      </p:sp>
      <p:grpSp>
        <p:nvGrpSpPr>
          <p:cNvPr id="4403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4403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grpSp>
          <p:nvGrpSpPr>
            <p:cNvPr id="4404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404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404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404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404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404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</p:grpSp>
        <p:sp>
          <p:nvSpPr>
            <p:cNvPr id="4404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</p:grpSp>
      <p:grpSp>
        <p:nvGrpSpPr>
          <p:cNvPr id="4404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404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404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405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405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405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405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440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4800"/>
            </a:lvl1pPr>
          </a:lstStyle>
          <a:p>
            <a:r>
              <a:rPr lang="de-AT"/>
              <a:t>Titelmasterformat durch Klicken bearbeiten</a:t>
            </a:r>
          </a:p>
        </p:txBody>
      </p:sp>
      <p:sp>
        <p:nvSpPr>
          <p:cNvPr id="440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de-AT"/>
              <a:t>Formatvorlage des Untertitelmasters durch Klicken bearbeiten</a:t>
            </a:r>
          </a:p>
        </p:txBody>
      </p:sp>
      <p:sp>
        <p:nvSpPr>
          <p:cNvPr id="44056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405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D2C311-6D46-49BE-BFAA-4EF9B010C5DC}" type="slidenum">
              <a:rPr lang="de-AT"/>
              <a:pPr/>
              <a:t>‹Nr.›</a:t>
            </a:fld>
            <a:endParaRPr lang="de-AT"/>
          </a:p>
        </p:txBody>
      </p:sp>
      <p:sp>
        <p:nvSpPr>
          <p:cNvPr id="44058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05B6D-3C87-4F24-9220-F4A8F81364C4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29383-BC85-4CF1-8DBF-159ADDBF662F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el und Inhalt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923088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37807C-3F63-474F-BBB3-54490AAB7C61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923088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6686D68-2B2D-4DF5-A357-3F7606052DAA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923088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2930B31-D373-41B2-828D-9719700F4EFA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AA335-578D-41E4-8189-82E8678C1A0E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FA853-92A4-48D9-A414-6D44FDAB6F78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0399E-F2F0-48AD-A4DC-39F3626D97B2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03984-BA0D-49C9-8F87-0FF6F3A31769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485DA-2405-4450-B8FF-445174529F60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ED840-C840-4C35-B3A6-78C8ADA4C9FF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A4C63-F20E-471C-95A8-EA41D4311AFE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0866B-EF33-4212-BB1D-6B6F1DB621AA}" type="slidenum">
              <a:rPr lang="de-AT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301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4301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AT"/>
          </a:p>
        </p:txBody>
      </p:sp>
      <p:grpSp>
        <p:nvGrpSpPr>
          <p:cNvPr id="43014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30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grpSp>
          <p:nvGrpSpPr>
            <p:cNvPr id="4301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301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301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301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302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  <p:sp>
            <p:nvSpPr>
              <p:cNvPr id="4302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de-AT"/>
              </a:p>
            </p:txBody>
          </p:sp>
        </p:grpSp>
        <p:sp>
          <p:nvSpPr>
            <p:cNvPr id="430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</p:grpSp>
      <p:grpSp>
        <p:nvGrpSpPr>
          <p:cNvPr id="4302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302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302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302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302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302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4302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430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69230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43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430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de-AT"/>
          </a:p>
        </p:txBody>
      </p:sp>
      <p:sp>
        <p:nvSpPr>
          <p:cNvPr id="430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de-AT"/>
          </a:p>
        </p:txBody>
      </p:sp>
      <p:sp>
        <p:nvSpPr>
          <p:cNvPr id="430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A77ABB3-5DD9-4769-8E49-68A5766FEE07}" type="slidenum">
              <a:rPr lang="de-AT"/>
              <a:pPr/>
              <a:t>‹Nr.›</a:t>
            </a:fld>
            <a:endParaRPr lang="de-AT"/>
          </a:p>
        </p:txBody>
      </p:sp>
      <p:pic>
        <p:nvPicPr>
          <p:cNvPr id="43035" name="Picture 27" descr="Doppeldecker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96188" y="260350"/>
            <a:ext cx="1439862" cy="800100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AT"/>
              <a:t>KlickDichSchlau-Tours Angebot der Woche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/>
              <a:t>Ein Wochenende in Wien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rot="-1336806">
            <a:off x="4967288" y="4076700"/>
            <a:ext cx="4176712" cy="2016125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2000">
                <a:solidFill>
                  <a:srgbClr val="FFFF00"/>
                </a:solidFill>
                <a:latin typeface="+mn-lt"/>
              </a:rPr>
              <a:t>Sonderangebot!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e-AT"/>
              <a:t>Wien-Wochenende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AT"/>
              <a:t>Anreise: </a:t>
            </a:r>
          </a:p>
          <a:p>
            <a:pPr lvl="1"/>
            <a:r>
              <a:rPr lang="de-AT"/>
              <a:t>zu Fuss </a:t>
            </a:r>
            <a:endParaRPr lang="de-DE"/>
          </a:p>
          <a:p>
            <a:pPr lvl="1"/>
            <a:r>
              <a:rPr lang="de-AT"/>
              <a:t>oder per Anhalter</a:t>
            </a:r>
          </a:p>
          <a:p>
            <a:r>
              <a:rPr lang="de-AT"/>
              <a:t>Übernachtung im Tausend-Sterne Hotel (unter freiem Himmel)</a:t>
            </a:r>
          </a:p>
          <a:p>
            <a:r>
              <a:rPr lang="de-AT"/>
              <a:t>Stadtrundfahrt mit der Wiener </a:t>
            </a:r>
            <a:r>
              <a:rPr lang="de-AT" smtClean="0"/>
              <a:t>U-Bahn</a:t>
            </a:r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3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Das Unternehmen</a:t>
            </a:r>
          </a:p>
        </p:txBody>
      </p:sp>
      <p:cxnSp>
        <p:nvCxnSpPr>
          <p:cNvPr id="24592" name="_s24592"/>
          <p:cNvCxnSpPr>
            <a:cxnSpLocks noChangeShapeType="1"/>
            <a:stCxn id="14" idx="0"/>
            <a:endCxn id="11" idx="2"/>
          </p:cNvCxnSpPr>
          <p:nvPr/>
        </p:nvCxnSpPr>
        <p:spPr bwMode="auto">
          <a:xfrm rot="5400000" flipH="1">
            <a:off x="5575088" y="2407920"/>
            <a:ext cx="874183" cy="2880360"/>
          </a:xfrm>
          <a:prstGeom prst="bentConnector3">
            <a:avLst>
              <a:gd name="adj1" fmla="val 42604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591" name="_s24591"/>
          <p:cNvCxnSpPr>
            <a:cxnSpLocks noChangeShapeType="1"/>
            <a:stCxn id="13" idx="0"/>
            <a:endCxn id="11" idx="2"/>
          </p:cNvCxnSpPr>
          <p:nvPr/>
        </p:nvCxnSpPr>
        <p:spPr bwMode="auto">
          <a:xfrm rot="16200000">
            <a:off x="4137766" y="3843549"/>
            <a:ext cx="874183" cy="285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590" name="_s24590"/>
          <p:cNvCxnSpPr>
            <a:cxnSpLocks noChangeShapeType="1"/>
            <a:stCxn id="12" idx="0"/>
            <a:endCxn id="11" idx="2"/>
          </p:cNvCxnSpPr>
          <p:nvPr/>
        </p:nvCxnSpPr>
        <p:spPr bwMode="auto">
          <a:xfrm rot="16200000">
            <a:off x="2694728" y="2407920"/>
            <a:ext cx="874183" cy="2880360"/>
          </a:xfrm>
          <a:prstGeom prst="bentConnector3">
            <a:avLst>
              <a:gd name="adj1" fmla="val 42604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" name="_s24586"/>
          <p:cNvSpPr>
            <a:spLocks noChangeArrowheads="1"/>
          </p:cNvSpPr>
          <p:nvPr/>
        </p:nvSpPr>
        <p:spPr bwMode="auto">
          <a:xfrm>
            <a:off x="3337560" y="1600200"/>
            <a:ext cx="2468880" cy="1798320"/>
          </a:xfrm>
          <a:prstGeom prst="roundRect">
            <a:avLst>
              <a:gd name="adj" fmla="val 16667"/>
            </a:avLst>
          </a:prstGeom>
          <a:solidFill>
            <a:srgbClr val="FF0000">
              <a:alpha val="50000"/>
            </a:srgbClr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KlickDichSchlau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Tours</a:t>
            </a:r>
          </a:p>
        </p:txBody>
      </p:sp>
      <p:sp>
        <p:nvSpPr>
          <p:cNvPr id="12" name="_s24587"/>
          <p:cNvSpPr>
            <a:spLocks noChangeArrowheads="1"/>
          </p:cNvSpPr>
          <p:nvPr/>
        </p:nvSpPr>
        <p:spPr bwMode="auto">
          <a:xfrm>
            <a:off x="457200" y="4297680"/>
            <a:ext cx="2468880" cy="1798320"/>
          </a:xfrm>
          <a:prstGeom prst="roundRect">
            <a:avLst>
              <a:gd name="adj" fmla="val 16667"/>
            </a:avLst>
          </a:prstGeom>
          <a:solidFill>
            <a:srgbClr val="FF00FF">
              <a:alpha val="50000"/>
            </a:srgbClr>
          </a:solidFill>
          <a:ln w="28575">
            <a:solidFill>
              <a:srgbClr val="FF00AD"/>
            </a:solidFill>
            <a:round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Busreisen</a:t>
            </a:r>
          </a:p>
        </p:txBody>
      </p:sp>
      <p:sp>
        <p:nvSpPr>
          <p:cNvPr id="13" name="_s24588"/>
          <p:cNvSpPr>
            <a:spLocks noChangeArrowheads="1"/>
          </p:cNvSpPr>
          <p:nvPr/>
        </p:nvSpPr>
        <p:spPr bwMode="auto">
          <a:xfrm>
            <a:off x="3337560" y="4297680"/>
            <a:ext cx="2468880" cy="1798320"/>
          </a:xfrm>
          <a:prstGeom prst="roundRect">
            <a:avLst>
              <a:gd name="adj" fmla="val 16667"/>
            </a:avLst>
          </a:prstGeom>
          <a:solidFill>
            <a:srgbClr val="FF00FF">
              <a:alpha val="50000"/>
            </a:srgbClr>
          </a:solidFill>
          <a:ln w="28575">
            <a:solidFill>
              <a:srgbClr val="FF00AD"/>
            </a:solidFill>
            <a:round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Schiffsreisen</a:t>
            </a:r>
          </a:p>
        </p:txBody>
      </p:sp>
      <p:sp>
        <p:nvSpPr>
          <p:cNvPr id="14" name="_s24589"/>
          <p:cNvSpPr>
            <a:spLocks noChangeArrowheads="1"/>
          </p:cNvSpPr>
          <p:nvPr/>
        </p:nvSpPr>
        <p:spPr bwMode="auto">
          <a:xfrm>
            <a:off x="6217920" y="4297680"/>
            <a:ext cx="2468880" cy="1798320"/>
          </a:xfrm>
          <a:prstGeom prst="roundRect">
            <a:avLst>
              <a:gd name="adj" fmla="val 16667"/>
            </a:avLst>
          </a:prstGeom>
          <a:solidFill>
            <a:srgbClr val="FF00FF">
              <a:alpha val="50000"/>
            </a:srgbClr>
          </a:solidFill>
          <a:ln w="28575">
            <a:solidFill>
              <a:srgbClr val="FF00AD"/>
            </a:solidFill>
            <a:round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AT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Flugreisen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Unsere Bus-Flotte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AT" sz="2800"/>
              <a:t>Voll klimatisiert (es zieht überall hinein)</a:t>
            </a:r>
          </a:p>
          <a:p>
            <a:r>
              <a:rPr lang="de-AT" sz="2800"/>
              <a:t>Top-aktuelles Retro-Design</a:t>
            </a:r>
          </a:p>
        </p:txBody>
      </p:sp>
      <p:pic>
        <p:nvPicPr>
          <p:cNvPr id="28686" name="Picture 14" descr="busflott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96963" y="1600200"/>
            <a:ext cx="6950075" cy="21717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Unser Schiff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AT"/>
              <a:t>Unsinkbar</a:t>
            </a:r>
          </a:p>
          <a:p>
            <a:r>
              <a:rPr lang="de-AT"/>
              <a:t>Rettungsboot</a:t>
            </a:r>
          </a:p>
        </p:txBody>
      </p:sp>
      <p:pic>
        <p:nvPicPr>
          <p:cNvPr id="30730" name="Picture 10" descr="schiff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03575" y="1628775"/>
            <a:ext cx="5695950" cy="4271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Unsere Flugzeuge</a:t>
            </a:r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de-AT" sz="2800"/>
              <a:t>werden je nach Grösse der Reisegruppe aus Einzelteilen </a:t>
            </a:r>
            <a:r>
              <a:rPr lang="de-AT" sz="2800" smtClean="0"/>
              <a:t>zusammengesetzt</a:t>
            </a:r>
            <a:endParaRPr lang="de-AT" sz="2800"/>
          </a:p>
        </p:txBody>
      </p:sp>
      <p:pic>
        <p:nvPicPr>
          <p:cNvPr id="35854" name="Picture 14" descr="flugzeugtei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t="26535"/>
          <a:stretch>
            <a:fillRect/>
          </a:stretch>
        </p:blipFill>
        <p:spPr>
          <a:xfrm>
            <a:off x="1979613" y="2924175"/>
            <a:ext cx="5327650" cy="26082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Unsere Umsätze in € </a:t>
            </a:r>
          </a:p>
        </p:txBody>
      </p:sp>
      <p:graphicFrame>
        <p:nvGraphicFramePr>
          <p:cNvPr id="4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468313" y="1628775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gspitze">
  <a:themeElements>
    <a:clrScheme name="Bergspitze 1">
      <a:dk1>
        <a:srgbClr val="4C3A1C"/>
      </a:dk1>
      <a:lt1>
        <a:srgbClr val="FFFFFF"/>
      </a:lt1>
      <a:dk2>
        <a:srgbClr val="993300"/>
      </a:dk2>
      <a:lt2>
        <a:srgbClr val="CCAA00"/>
      </a:lt2>
      <a:accent1>
        <a:srgbClr val="FF3300"/>
      </a:accent1>
      <a:accent2>
        <a:srgbClr val="9E6600"/>
      </a:accent2>
      <a:accent3>
        <a:srgbClr val="CAADAA"/>
      </a:accent3>
      <a:accent4>
        <a:srgbClr val="DADADA"/>
      </a:accent4>
      <a:accent5>
        <a:srgbClr val="FFADAA"/>
      </a:accent5>
      <a:accent6>
        <a:srgbClr val="8F5C00"/>
      </a:accent6>
      <a:hlink>
        <a:srgbClr val="FFCC00"/>
      </a:hlink>
      <a:folHlink>
        <a:srgbClr val="F7DC97"/>
      </a:folHlink>
    </a:clrScheme>
    <a:fontScheme name="Bergspitz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rgspitze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rgspitze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0</TotalTime>
  <Words>72</Words>
  <Application>Microsoft Office PowerPoint</Application>
  <PresentationFormat>Bildschirmpräsentation (4:3)</PresentationFormat>
  <Paragraphs>26</Paragraphs>
  <Slides>7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Bergspitze</vt:lpstr>
      <vt:lpstr>KlickDichSchlau-Tours Angebot der Woche</vt:lpstr>
      <vt:lpstr>Wien-Wochenende</vt:lpstr>
      <vt:lpstr>Das Unternehmen</vt:lpstr>
      <vt:lpstr>Unsere Bus-Flotte</vt:lpstr>
      <vt:lpstr>Unser Schiff</vt:lpstr>
      <vt:lpstr>Unsere Flugzeuge</vt:lpstr>
      <vt:lpstr>Unsere Umsätze in €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Oliver Mochmann</dc:creator>
  <cp:lastModifiedBy>Oliver Mochmann</cp:lastModifiedBy>
  <cp:revision>131</cp:revision>
  <dcterms:created xsi:type="dcterms:W3CDTF">2005-06-20T15:16:58Z</dcterms:created>
  <dcterms:modified xsi:type="dcterms:W3CDTF">2009-11-17T21:00:36Z</dcterms:modified>
</cp:coreProperties>
</file>